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6858000" cy="9906000" type="A4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2340" y="21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3CFEE-DFA2-43BA-AEC8-37120AA036C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D0569-566B-4D23-89D1-66EB3101D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5BFA0-981C-4FFC-A315-1F382F91DEB8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23D29-AE43-4002-84E7-497D67B0F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14980-0B9A-42E0-9886-9F78CE1D7B8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7E596-9F2A-4A76-8636-08538E9FED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80C3-CDC1-48EC-B63A-7E0F52D1680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11278-E005-47BD-B43A-3CC900A03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A51C3-4DD8-4294-A971-B49BD7F72C0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AF2B8-3204-4EEA-AF44-D88D38D4F1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82655-DAB7-40CB-91C5-1F58380B829E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AB217-19BF-4EBA-A06A-8D7160004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25D9A-0F07-4FDC-8961-91295C9B02C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1C90F-FA2D-43A1-A106-1D1D8112D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23FA2-8AC1-47BB-9218-8BAAD86B684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EAA3-1DED-49CB-A77C-27E82B903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AC23B-8F6F-462F-AC69-5E1AD9406172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7EF6-589E-4F11-9605-8625201CF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D3621-234B-4A6C-9174-CD05C8FA8B20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91C20-D437-4398-BBB1-04145923A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FCE2D-1C1C-4C5B-8A8B-49A62B8087C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B0209-7852-4229-9280-808864230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2100"/>
            <a:ext cx="160020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AFB06-ECF7-4390-89C2-BE0CA60A95B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2100"/>
            <a:ext cx="217170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2100"/>
            <a:ext cx="1600200" cy="527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B6E19B-B658-4A9F-B27F-F887DBBEA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4365625" y="963613"/>
            <a:ext cx="2305050" cy="88138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88913" y="192088"/>
            <a:ext cx="6480175" cy="65722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88913" y="920750"/>
            <a:ext cx="2303462" cy="88138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0" name="TextBox 4"/>
          <p:cNvSpPr txBox="1">
            <a:spLocks noChangeArrowheads="1"/>
          </p:cNvSpPr>
          <p:nvPr/>
        </p:nvSpPr>
        <p:spPr bwMode="auto">
          <a:xfrm>
            <a:off x="4357688" y="963613"/>
            <a:ext cx="2033587" cy="61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>
                <a:latin typeface="Times New Roman" pitchFamily="18" charset="0"/>
                <a:cs typeface="Times New Roman" pitchFamily="18" charset="0"/>
              </a:rPr>
              <a:t>Январь-сентябрь</a:t>
            </a:r>
          </a:p>
          <a:p>
            <a:pPr algn="ctr"/>
            <a:r>
              <a:rPr lang="ru-RU" sz="1700" b="1">
                <a:latin typeface="Times New Roman" pitchFamily="18" charset="0"/>
                <a:cs typeface="Times New Roman" pitchFamily="18" charset="0"/>
              </a:rPr>
              <a:t>2017 г</a:t>
            </a:r>
            <a:r>
              <a:rPr lang="en-US" sz="1700" b="1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TextBox 14"/>
          <p:cNvSpPr txBox="1">
            <a:spLocks noChangeArrowheads="1"/>
          </p:cNvSpPr>
          <p:nvPr/>
        </p:nvSpPr>
        <p:spPr bwMode="auto">
          <a:xfrm>
            <a:off x="630238" y="1666875"/>
            <a:ext cx="1579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8259 тыс.тонн</a:t>
            </a:r>
          </a:p>
        </p:txBody>
      </p:sp>
      <p:sp>
        <p:nvSpPr>
          <p:cNvPr id="1032" name="TextBox 17"/>
          <p:cNvSpPr txBox="1">
            <a:spLocks noChangeArrowheads="1"/>
          </p:cNvSpPr>
          <p:nvPr/>
        </p:nvSpPr>
        <p:spPr bwMode="auto">
          <a:xfrm>
            <a:off x="4724400" y="3152775"/>
            <a:ext cx="1279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45395 тонн</a:t>
            </a:r>
          </a:p>
        </p:txBody>
      </p:sp>
      <p:sp>
        <p:nvSpPr>
          <p:cNvPr id="1033" name="TextBox 19"/>
          <p:cNvSpPr txBox="1">
            <a:spLocks noChangeArrowheads="1"/>
          </p:cNvSpPr>
          <p:nvPr/>
        </p:nvSpPr>
        <p:spPr bwMode="auto">
          <a:xfrm>
            <a:off x="4876800" y="902493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153 тыс. м</a:t>
            </a:r>
            <a:r>
              <a:rPr lang="ru-RU" baseline="3000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034" name="TextBox 20"/>
          <p:cNvSpPr txBox="1">
            <a:spLocks noChangeArrowheads="1"/>
          </p:cNvSpPr>
          <p:nvPr/>
        </p:nvSpPr>
        <p:spPr bwMode="auto">
          <a:xfrm>
            <a:off x="4724400" y="7256463"/>
            <a:ext cx="1171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тыс. м</a:t>
            </a:r>
            <a:r>
              <a:rPr lang="ru-RU" baseline="3000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5" name="TextBox 21"/>
          <p:cNvSpPr txBox="1">
            <a:spLocks noChangeArrowheads="1"/>
          </p:cNvSpPr>
          <p:nvPr/>
        </p:nvSpPr>
        <p:spPr bwMode="auto">
          <a:xfrm>
            <a:off x="4665663" y="6248400"/>
            <a:ext cx="162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1333 тыс.штук</a:t>
            </a:r>
          </a:p>
        </p:txBody>
      </p:sp>
      <p:sp>
        <p:nvSpPr>
          <p:cNvPr id="1036" name="TextBox 23"/>
          <p:cNvSpPr txBox="1">
            <a:spLocks noChangeArrowheads="1"/>
          </p:cNvSpPr>
          <p:nvPr/>
        </p:nvSpPr>
        <p:spPr bwMode="auto">
          <a:xfrm>
            <a:off x="4724400" y="4592638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29596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тонн</a:t>
            </a:r>
          </a:p>
        </p:txBody>
      </p:sp>
      <p:sp>
        <p:nvSpPr>
          <p:cNvPr id="1037" name="TextBox 24"/>
          <p:cNvSpPr txBox="1">
            <a:spLocks noChangeArrowheads="1"/>
          </p:cNvSpPr>
          <p:nvPr/>
        </p:nvSpPr>
        <p:spPr bwMode="auto">
          <a:xfrm>
            <a:off x="4727575" y="1666875"/>
            <a:ext cx="158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8149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тыс.тонн</a:t>
            </a:r>
          </a:p>
        </p:txBody>
      </p:sp>
      <p:sp>
        <p:nvSpPr>
          <p:cNvPr id="1038" name="TextBox 26"/>
          <p:cNvSpPr txBox="1">
            <a:spLocks noChangeArrowheads="1"/>
          </p:cNvSpPr>
          <p:nvPr/>
        </p:nvSpPr>
        <p:spPr bwMode="auto">
          <a:xfrm>
            <a:off x="620713" y="3152775"/>
            <a:ext cx="1435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47404 тонны</a:t>
            </a:r>
          </a:p>
        </p:txBody>
      </p:sp>
      <p:sp>
        <p:nvSpPr>
          <p:cNvPr id="1039" name="TextBox 27"/>
          <p:cNvSpPr txBox="1">
            <a:spLocks noChangeArrowheads="1"/>
          </p:cNvSpPr>
          <p:nvPr/>
        </p:nvSpPr>
        <p:spPr bwMode="auto">
          <a:xfrm>
            <a:off x="620713" y="4594225"/>
            <a:ext cx="1279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28501 тонн</a:t>
            </a:r>
          </a:p>
        </p:txBody>
      </p:sp>
      <p:sp>
        <p:nvSpPr>
          <p:cNvPr id="1040" name="TextBox 29"/>
          <p:cNvSpPr txBox="1">
            <a:spLocks noChangeArrowheads="1"/>
          </p:cNvSpPr>
          <p:nvPr/>
        </p:nvSpPr>
        <p:spPr bwMode="auto">
          <a:xfrm>
            <a:off x="620713" y="6248400"/>
            <a:ext cx="1624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1337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тыс.штук</a:t>
            </a:r>
          </a:p>
        </p:txBody>
      </p:sp>
      <p:sp>
        <p:nvSpPr>
          <p:cNvPr id="1041" name="TextBox 30"/>
          <p:cNvSpPr txBox="1">
            <a:spLocks noChangeArrowheads="1"/>
          </p:cNvSpPr>
          <p:nvPr/>
        </p:nvSpPr>
        <p:spPr bwMode="auto">
          <a:xfrm>
            <a:off x="620713" y="7259638"/>
            <a:ext cx="1422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тыс. м</a:t>
            </a:r>
            <a:r>
              <a:rPr lang="ru-RU" baseline="3000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042" name="TextBox 31"/>
          <p:cNvSpPr txBox="1">
            <a:spLocks noChangeArrowheads="1"/>
          </p:cNvSpPr>
          <p:nvPr/>
        </p:nvSpPr>
        <p:spPr bwMode="auto">
          <a:xfrm>
            <a:off x="590550" y="902493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149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тыс. м</a:t>
            </a:r>
            <a:r>
              <a:rPr lang="ru-RU" baseline="3000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043" name="TextBox 32"/>
          <p:cNvSpPr txBox="1">
            <a:spLocks noChangeArrowheads="1"/>
          </p:cNvSpPr>
          <p:nvPr/>
        </p:nvSpPr>
        <p:spPr bwMode="auto">
          <a:xfrm>
            <a:off x="960438" y="201613"/>
            <a:ext cx="46434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Производство важнейших видов продукции</a:t>
            </a:r>
          </a:p>
          <a:p>
            <a:pPr algn="ctr"/>
            <a:r>
              <a:rPr lang="ru-RU" b="1">
                <a:latin typeface="Calibri" pitchFamily="34" charset="0"/>
              </a:rPr>
              <a:t> в Удмуртской Республике</a:t>
            </a:r>
          </a:p>
        </p:txBody>
      </p:sp>
      <p:sp>
        <p:nvSpPr>
          <p:cNvPr id="1044" name="TextBox 3"/>
          <p:cNvSpPr txBox="1">
            <a:spLocks noChangeArrowheads="1"/>
          </p:cNvSpPr>
          <p:nvPr/>
        </p:nvSpPr>
        <p:spPr bwMode="auto">
          <a:xfrm>
            <a:off x="333375" y="949325"/>
            <a:ext cx="1943100" cy="61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>
                <a:latin typeface="Times New Roman" pitchFamily="18" charset="0"/>
                <a:cs typeface="Times New Roman" pitchFamily="18" charset="0"/>
              </a:rPr>
              <a:t>Январь-сентябрь</a:t>
            </a:r>
          </a:p>
          <a:p>
            <a:pPr algn="ctr"/>
            <a:r>
              <a:rPr lang="en-US" sz="1700" b="1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ru-RU" sz="1700" b="1">
                <a:latin typeface="Times New Roman" pitchFamily="18" charset="0"/>
                <a:cs typeface="Times New Roman" pitchFamily="18" charset="0"/>
              </a:rPr>
              <a:t>6 г</a:t>
            </a:r>
            <a:r>
              <a:rPr lang="en-US" sz="1700" b="1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5" name="TextBox 1"/>
          <p:cNvSpPr txBox="1">
            <a:spLocks noChangeArrowheads="1"/>
          </p:cNvSpPr>
          <p:nvPr/>
        </p:nvSpPr>
        <p:spPr bwMode="auto">
          <a:xfrm>
            <a:off x="2420938" y="2000250"/>
            <a:ext cx="1898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cs typeface="Times New Roman" pitchFamily="18" charset="0"/>
              </a:rPr>
              <a:t>Нефть</a:t>
            </a:r>
          </a:p>
        </p:txBody>
      </p:sp>
      <p:sp>
        <p:nvSpPr>
          <p:cNvPr id="1046" name="TextBox 40"/>
          <p:cNvSpPr txBox="1">
            <a:spLocks noChangeArrowheads="1"/>
          </p:cNvSpPr>
          <p:nvPr/>
        </p:nvSpPr>
        <p:spPr bwMode="auto">
          <a:xfrm>
            <a:off x="2565400" y="3368675"/>
            <a:ext cx="16430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cs typeface="Times New Roman" pitchFamily="18" charset="0"/>
              </a:rPr>
              <a:t>Изделия хлебобулочные недлительного хранения</a:t>
            </a:r>
          </a:p>
        </p:txBody>
      </p:sp>
      <p:sp>
        <p:nvSpPr>
          <p:cNvPr id="1047" name="TextBox 41"/>
          <p:cNvSpPr txBox="1">
            <a:spLocks noChangeArrowheads="1"/>
          </p:cNvSpPr>
          <p:nvPr/>
        </p:nvSpPr>
        <p:spPr bwMode="auto">
          <a:xfrm>
            <a:off x="2565400" y="5168900"/>
            <a:ext cx="171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Сыры и творог</a:t>
            </a:r>
          </a:p>
        </p:txBody>
      </p:sp>
      <p:sp>
        <p:nvSpPr>
          <p:cNvPr id="1048" name="TextBox 42"/>
          <p:cNvSpPr txBox="1">
            <a:spLocks noChangeArrowheads="1"/>
          </p:cNvSpPr>
          <p:nvPr/>
        </p:nvSpPr>
        <p:spPr bwMode="auto">
          <a:xfrm>
            <a:off x="2643188" y="6596063"/>
            <a:ext cx="157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Трикотажные изделия</a:t>
            </a:r>
          </a:p>
        </p:txBody>
      </p:sp>
      <p:sp>
        <p:nvSpPr>
          <p:cNvPr id="1049" name="TextBox 44"/>
          <p:cNvSpPr txBox="1">
            <a:spLocks noChangeArrowheads="1"/>
          </p:cNvSpPr>
          <p:nvPr/>
        </p:nvSpPr>
        <p:spPr bwMode="auto">
          <a:xfrm>
            <a:off x="2643188" y="7881938"/>
            <a:ext cx="15890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Конструкции и детали сборные железобетонные</a:t>
            </a:r>
          </a:p>
        </p:txBody>
      </p:sp>
      <p:sp>
        <p:nvSpPr>
          <p:cNvPr id="1050" name="TextBox 45"/>
          <p:cNvSpPr txBox="1">
            <a:spLocks noChangeArrowheads="1"/>
          </p:cNvSpPr>
          <p:nvPr/>
        </p:nvSpPr>
        <p:spPr bwMode="auto">
          <a:xfrm>
            <a:off x="2643188" y="9480550"/>
            <a:ext cx="1500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Пиломатериалы</a:t>
            </a:r>
          </a:p>
        </p:txBody>
      </p:sp>
      <p:sp>
        <p:nvSpPr>
          <p:cNvPr id="1051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52" name="Rectangle 5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27313" y="8624888"/>
          <a:ext cx="1665287" cy="800100"/>
        </p:xfrm>
        <a:graphic>
          <a:graphicData uri="http://schemas.openxmlformats.org/presentationml/2006/ole">
            <p:oleObj spid="_x0000_s1026" r:id="rId3" imgW="8282940" imgH="5529682" progId="">
              <p:embed/>
            </p:oleObj>
          </a:graphicData>
        </a:graphic>
      </p:graphicFrame>
      <p:pic>
        <p:nvPicPr>
          <p:cNvPr id="1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8113" y="973138"/>
            <a:ext cx="1543050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" name="Picture 38" descr="N:\205\123\12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63" y="7096125"/>
            <a:ext cx="1214437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5" name="Picture 38" descr="C:\Documents and Settings\p18_kashinalm\Рабочий стол\1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6838" y="5529263"/>
            <a:ext cx="1593850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6" name="Picture 39" descr="C:\Documents and Settings\p18_kashinalm\Рабочий стол\1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54300" y="2360613"/>
            <a:ext cx="15668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7" name="Picture 40" descr="C:\Documents and Settings\p18_kashinalm\Рабочий стол\1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6838" y="4137025"/>
            <a:ext cx="158432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65</Words>
  <Application>Microsoft Office PowerPoint</Application>
  <PresentationFormat>Лист A4 (210x297 мм)</PresentationFormat>
  <Paragraphs>28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Кобелев Егор Владимирович</dc:creator>
  <cp:lastModifiedBy>P18_TukmachevaGA</cp:lastModifiedBy>
  <cp:revision>108</cp:revision>
  <dcterms:created xsi:type="dcterms:W3CDTF">2014-11-05T04:56:53Z</dcterms:created>
  <dcterms:modified xsi:type="dcterms:W3CDTF">2017-10-13T07:52:53Z</dcterms:modified>
</cp:coreProperties>
</file>